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82" r:id="rId6"/>
    <p:sldId id="256" r:id="rId7"/>
    <p:sldId id="277" r:id="rId8"/>
    <p:sldId id="283" r:id="rId9"/>
    <p:sldId id="284" r:id="rId10"/>
    <p:sldId id="278" r:id="rId11"/>
    <p:sldId id="286" r:id="rId12"/>
    <p:sldId id="279" r:id="rId13"/>
    <p:sldId id="281" r:id="rId14"/>
    <p:sldId id="285" r:id="rId15"/>
    <p:sldId id="263" r:id="rId16"/>
    <p:sldId id="271" r:id="rId17"/>
    <p:sldId id="272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3" r:id="rId26"/>
    <p:sldId id="274" r:id="rId27"/>
    <p:sldId id="275" r:id="rId2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B9B4C4-723E-4A6D-A3B2-07869AF5CE45}" v="7" dt="2021-12-07T08:42:56.2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viewProps" Target="viewProps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df9f46e9-7760-4f6a-814f-9e8180d7b46a" providerId="ADAL" clId="{C8B9B4C4-723E-4A6D-A3B2-07869AF5CE45}"/>
    <pc:docChg chg="undo custSel delSld modSld">
      <pc:chgData name="Thomas Noordeloos" userId="df9f46e9-7760-4f6a-814f-9e8180d7b46a" providerId="ADAL" clId="{C8B9B4C4-723E-4A6D-A3B2-07869AF5CE45}" dt="2021-12-07T11:01:54.024" v="207" actId="20577"/>
      <pc:docMkLst>
        <pc:docMk/>
      </pc:docMkLst>
      <pc:sldChg chg="modSp mod">
        <pc:chgData name="Thomas Noordeloos" userId="df9f46e9-7760-4f6a-814f-9e8180d7b46a" providerId="ADAL" clId="{C8B9B4C4-723E-4A6D-A3B2-07869AF5CE45}" dt="2021-12-07T08:41:22.138" v="191" actId="20577"/>
        <pc:sldMkLst>
          <pc:docMk/>
          <pc:sldMk cId="499132513" sldId="264"/>
        </pc:sldMkLst>
        <pc:graphicFrameChg chg="modGraphic">
          <ac:chgData name="Thomas Noordeloos" userId="df9f46e9-7760-4f6a-814f-9e8180d7b46a" providerId="ADAL" clId="{C8B9B4C4-723E-4A6D-A3B2-07869AF5CE45}" dt="2021-12-07T08:41:22.138" v="191" actId="20577"/>
          <ac:graphicFrameMkLst>
            <pc:docMk/>
            <pc:sldMk cId="499132513" sldId="264"/>
            <ac:graphicFrameMk id="2" creationId="{00000000-0000-0000-0000-000000000000}"/>
          </ac:graphicFrameMkLst>
        </pc:graphicFrameChg>
      </pc:sldChg>
      <pc:sldChg chg="modSp mod">
        <pc:chgData name="Thomas Noordeloos" userId="df9f46e9-7760-4f6a-814f-9e8180d7b46a" providerId="ADAL" clId="{C8B9B4C4-723E-4A6D-A3B2-07869AF5CE45}" dt="2021-12-07T08:39:43.457" v="177" actId="121"/>
        <pc:sldMkLst>
          <pc:docMk/>
          <pc:sldMk cId="3251278859" sldId="265"/>
        </pc:sldMkLst>
        <pc:graphicFrameChg chg="mod modGraphic">
          <ac:chgData name="Thomas Noordeloos" userId="df9f46e9-7760-4f6a-814f-9e8180d7b46a" providerId="ADAL" clId="{C8B9B4C4-723E-4A6D-A3B2-07869AF5CE45}" dt="2021-12-07T08:39:43.457" v="177" actId="121"/>
          <ac:graphicFrameMkLst>
            <pc:docMk/>
            <pc:sldMk cId="3251278859" sldId="265"/>
            <ac:graphicFrameMk id="2" creationId="{00000000-0000-0000-0000-000000000000}"/>
          </ac:graphicFrameMkLst>
        </pc:graphicFrameChg>
      </pc:sldChg>
      <pc:sldChg chg="modSp mod">
        <pc:chgData name="Thomas Noordeloos" userId="df9f46e9-7760-4f6a-814f-9e8180d7b46a" providerId="ADAL" clId="{C8B9B4C4-723E-4A6D-A3B2-07869AF5CE45}" dt="2021-12-07T11:01:54.024" v="207" actId="20577"/>
        <pc:sldMkLst>
          <pc:docMk/>
          <pc:sldMk cId="2531501330" sldId="266"/>
        </pc:sldMkLst>
        <pc:graphicFrameChg chg="modGraphic">
          <ac:chgData name="Thomas Noordeloos" userId="df9f46e9-7760-4f6a-814f-9e8180d7b46a" providerId="ADAL" clId="{C8B9B4C4-723E-4A6D-A3B2-07869AF5CE45}" dt="2021-12-07T11:01:54.024" v="207" actId="20577"/>
          <ac:graphicFrameMkLst>
            <pc:docMk/>
            <pc:sldMk cId="2531501330" sldId="266"/>
            <ac:graphicFrameMk id="2" creationId="{00000000-0000-0000-0000-000000000000}"/>
          </ac:graphicFrameMkLst>
        </pc:graphicFrameChg>
      </pc:sldChg>
      <pc:sldChg chg="modSp mod">
        <pc:chgData name="Thomas Noordeloos" userId="df9f46e9-7760-4f6a-814f-9e8180d7b46a" providerId="ADAL" clId="{C8B9B4C4-723E-4A6D-A3B2-07869AF5CE45}" dt="2021-12-07T08:42:05.734" v="194" actId="121"/>
        <pc:sldMkLst>
          <pc:docMk/>
          <pc:sldMk cId="3570726395" sldId="269"/>
        </pc:sldMkLst>
        <pc:graphicFrameChg chg="modGraphic">
          <ac:chgData name="Thomas Noordeloos" userId="df9f46e9-7760-4f6a-814f-9e8180d7b46a" providerId="ADAL" clId="{C8B9B4C4-723E-4A6D-A3B2-07869AF5CE45}" dt="2021-12-07T08:42:05.734" v="194" actId="121"/>
          <ac:graphicFrameMkLst>
            <pc:docMk/>
            <pc:sldMk cId="3570726395" sldId="269"/>
            <ac:graphicFrameMk id="2" creationId="{00000000-0000-0000-0000-000000000000}"/>
          </ac:graphicFrameMkLst>
        </pc:graphicFrameChg>
      </pc:sldChg>
      <pc:sldChg chg="modSp mod">
        <pc:chgData name="Thomas Noordeloos" userId="df9f46e9-7760-4f6a-814f-9e8180d7b46a" providerId="ADAL" clId="{C8B9B4C4-723E-4A6D-A3B2-07869AF5CE45}" dt="2021-12-07T08:43:12.926" v="205" actId="20577"/>
        <pc:sldMkLst>
          <pc:docMk/>
          <pc:sldMk cId="3430346111" sldId="274"/>
        </pc:sldMkLst>
        <pc:graphicFrameChg chg="mod modGraphic">
          <ac:chgData name="Thomas Noordeloos" userId="df9f46e9-7760-4f6a-814f-9e8180d7b46a" providerId="ADAL" clId="{C8B9B4C4-723E-4A6D-A3B2-07869AF5CE45}" dt="2021-12-07T08:43:12.926" v="205" actId="20577"/>
          <ac:graphicFrameMkLst>
            <pc:docMk/>
            <pc:sldMk cId="3430346111" sldId="274"/>
            <ac:graphicFrameMk id="2" creationId="{00000000-0000-0000-0000-000000000000}"/>
          </ac:graphicFrameMkLst>
        </pc:graphicFrameChg>
      </pc:sldChg>
      <pc:sldChg chg="modSp mod">
        <pc:chgData name="Thomas Noordeloos" userId="df9f46e9-7760-4f6a-814f-9e8180d7b46a" providerId="ADAL" clId="{C8B9B4C4-723E-4A6D-A3B2-07869AF5CE45}" dt="2021-12-07T08:43:08.268" v="201" actId="20577"/>
        <pc:sldMkLst>
          <pc:docMk/>
          <pc:sldMk cId="4270810061" sldId="275"/>
        </pc:sldMkLst>
        <pc:graphicFrameChg chg="modGraphic">
          <ac:chgData name="Thomas Noordeloos" userId="df9f46e9-7760-4f6a-814f-9e8180d7b46a" providerId="ADAL" clId="{C8B9B4C4-723E-4A6D-A3B2-07869AF5CE45}" dt="2021-12-07T08:43:08.268" v="201" actId="20577"/>
          <ac:graphicFrameMkLst>
            <pc:docMk/>
            <pc:sldMk cId="4270810061" sldId="275"/>
            <ac:graphicFrameMk id="2" creationId="{00000000-0000-0000-0000-000000000000}"/>
          </ac:graphicFrameMkLst>
        </pc:graphicFrameChg>
      </pc:sldChg>
      <pc:sldChg chg="modSp mod">
        <pc:chgData name="Thomas Noordeloos" userId="df9f46e9-7760-4f6a-814f-9e8180d7b46a" providerId="ADAL" clId="{C8B9B4C4-723E-4A6D-A3B2-07869AF5CE45}" dt="2021-12-07T08:36:29.401" v="132" actId="20577"/>
        <pc:sldMkLst>
          <pc:docMk/>
          <pc:sldMk cId="2083359326" sldId="282"/>
        </pc:sldMkLst>
        <pc:spChg chg="mod">
          <ac:chgData name="Thomas Noordeloos" userId="df9f46e9-7760-4f6a-814f-9e8180d7b46a" providerId="ADAL" clId="{C8B9B4C4-723E-4A6D-A3B2-07869AF5CE45}" dt="2021-12-07T08:36:29.401" v="132" actId="20577"/>
          <ac:spMkLst>
            <pc:docMk/>
            <pc:sldMk cId="2083359326" sldId="282"/>
            <ac:spMk id="10" creationId="{B5E90D55-298E-4509-878D-C4E228CD5F8E}"/>
          </ac:spMkLst>
        </pc:spChg>
        <pc:graphicFrameChg chg="mod modGraphic">
          <ac:chgData name="Thomas Noordeloos" userId="df9f46e9-7760-4f6a-814f-9e8180d7b46a" providerId="ADAL" clId="{C8B9B4C4-723E-4A6D-A3B2-07869AF5CE45}" dt="2021-12-07T08:35:02.387" v="4" actId="108"/>
          <ac:graphicFrameMkLst>
            <pc:docMk/>
            <pc:sldMk cId="2083359326" sldId="282"/>
            <ac:graphicFrameMk id="11" creationId="{3B013591-C311-4B43-9976-B192921C3C18}"/>
          </ac:graphicFrameMkLst>
        </pc:graphicFrameChg>
      </pc:sldChg>
      <pc:sldChg chg="del">
        <pc:chgData name="Thomas Noordeloos" userId="df9f46e9-7760-4f6a-814f-9e8180d7b46a" providerId="ADAL" clId="{C8B9B4C4-723E-4A6D-A3B2-07869AF5CE45}" dt="2021-12-07T08:34:44.966" v="0" actId="47"/>
        <pc:sldMkLst>
          <pc:docMk/>
          <pc:sldMk cId="1459667671" sldId="28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72F-6CAB-443D-8BB5-2F1227E42A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DEB2140-52C8-4026-A19B-7653294995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B189C9F-6F47-434E-AD4B-15AED8AC1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7-12-2021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FCC1385-0528-4F56-8EB1-A2EFCAA5A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20E3E79-04D9-4038-88F2-4119BDD2A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1248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78C3A5-4477-4D62-8F55-A5C579516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34D8D1C-567D-4E57-8F04-ADC9D69C02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071E53E-7D86-475B-9345-D46905B25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7-12-2021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C07C9B0-F157-44E1-97D0-86CC55D20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B53BBE2-DACB-4CCF-AE29-2B0EB5A5B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4347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A57790A-E72C-4253-BB90-DDBB4A1324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7BEFCF4-EF48-4BD7-AABF-401DF67735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A28AA7F-960E-4CCA-BADB-4D40B38D7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7-12-2021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5E72BD2-E0C0-43ED-B00A-17AD725AB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5BA2294-28C1-42C5-A9CC-6967A234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934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131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F87D9-0B69-41E6-BCC7-2A763CFB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5094E34-B709-4148-AAD2-3E31B39B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7-12-2021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AB07FF9-DFE7-4583-9ED1-72016D530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20854E-98DB-41E1-A8DE-A42436926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18242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5144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0985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755FE1-F3BE-46C4-8EF7-5CB3A4599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DE4D9F0-1916-4BA4-B7BC-080A8C184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0CC2D5C-026F-41DA-80E0-021B71D18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7-12-2021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9E9C77F-FC5A-49C4-9200-DE9087DE6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C70626B-F0AD-41F8-98AE-FFE4B5278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8828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A340A7-46B6-4644-BE05-BCD055839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B1EC3F1-E67E-4E0F-9F51-5EDF6630D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84B95E4-8329-4830-9DF7-5E2BEBC78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7-12-2021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4BD4699-0EF0-4B20-9143-6FD606A23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6E67C73-48C0-4750-9B3D-5583CFBCB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2590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B2DF33-7C83-4CD9-AFB5-B857D01BD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A269B1-96DF-4EDD-A960-489760CA08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49A82F7-8A92-465A-8075-F5A039B0B1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1C33E14-79D5-47C6-834E-F2FCF72C6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7-12-2021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6214B55-4A67-461E-812D-8A6228750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DBCD796-8F53-41EA-8989-4534A3910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0758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5F29AA-4E66-4483-B995-4B08A9D6D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6570811-FBCA-4C77-96CF-A0999E85A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D6CF7FD-193E-4521-8B66-04FC4BDEA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7F5AA13-1526-4B19-97E2-172F318688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F0D0830-03C9-45CA-AE8E-ABD8BE408D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F563623-2CF4-489B-A978-4BF544F55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7-12-2021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AAAF558-E0BE-4A33-85D8-F3008B5B8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CAE3E8A-F6CA-45C8-A0D6-88BFD2D8B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7575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D78A98-800B-4A6E-98BB-0489EEE60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AA879A3-5863-4569-810C-2BA42EB6F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7-12-2021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4E33178-437F-4CD7-B2D9-CB4F716B1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8727B24-A70D-4847-9A7E-BDC5621E7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5451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347C09F-A2AE-4548-9BF6-912BA7F08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7-12-2021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A06CCAD-AE3A-44AA-9660-4DF267E25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99BC91C-3427-48C9-BEC1-A7962A9A3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0239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B1FD80-8C0B-48A0-A817-295199129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B85560-048A-46AD-B4F7-A1F219E91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A9C8722-8460-4BEE-9DBC-391AFBEFF1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CCF5A25-3BCE-4AD9-9592-F2B373EC1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7-12-2021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8175CAE-CDE7-44DD-8ECE-85F5A62F2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6D66133-D5D0-4AB9-8EB5-BFE9B0149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7230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E26B33-A114-4972-8B7A-2404C3120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806AEDF-CAEF-410F-BE42-75E1C48DAB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356ED97-73B4-455E-B341-26E7F601AC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D1FAB72-5B1F-482A-9C0A-149796EED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BD8D-5BBE-4956-AEE7-808D1E8B37B4}" type="datetimeFigureOut">
              <a:rPr lang="nl-NL" smtClean="0"/>
              <a:t>7-12-2021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A2C18C7-7D77-4082-B53F-55F90D9E3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1EE9BE8-3F9B-4072-9F86-842072775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1523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E6AEFA5-58B2-49F2-9664-F10882CB8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0A84DDF-0FF2-4D28-B2CF-ADD3E10FB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54235BF-8CB7-4D26-A5C1-5C7A8739E7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3BD8D-5BBE-4956-AEE7-808D1E8B37B4}" type="datetimeFigureOut">
              <a:rPr lang="nl-NL" smtClean="0"/>
              <a:t>7-12-2021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734F47D-3AAC-4159-BB34-93C612ABD0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61AE2B4-9953-46B2-B0C7-86AD26ECFF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13A21-E88C-421D-901E-17EDF6A7EA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8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7-12-2021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Vormentaal">
            <a:extLst>
              <a:ext uri="{FF2B5EF4-FFF2-40B4-BE49-F238E27FC236}">
                <a16:creationId xmlns:a16="http://schemas.microsoft.com/office/drawing/2014/main" id="{2074DCA5-5660-40C3-B12B-972CD979B84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BC48F74-8E96-4434-A02B-EA3EE1F88D74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883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A218FED7-AB46-4296-A2AB-73E4BDC03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FF0000"/>
                </a:solidFill>
              </a:rPr>
              <a:t>Financiën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910A9D3-44B0-412E-9D51-FA1C2DD5E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33347" y="1736252"/>
            <a:ext cx="2562138" cy="2156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400" b="1" dirty="0"/>
              <a:t>IBS Thema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De nieuwe economie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Marktverkenning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b="1" dirty="0">
                <a:solidFill>
                  <a:srgbClr val="FF0000"/>
                </a:solidFill>
              </a:rPr>
              <a:t> Financiën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De verborgen impact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Ondernemen</a:t>
            </a:r>
          </a:p>
        </p:txBody>
      </p:sp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B5E90D55-298E-4509-878D-C4E228CD5F8E}"/>
              </a:ext>
            </a:extLst>
          </p:cNvPr>
          <p:cNvSpPr txBox="1">
            <a:spLocks/>
          </p:cNvSpPr>
          <p:nvPr/>
        </p:nvSpPr>
        <p:spPr bwMode="auto">
          <a:xfrm>
            <a:off x="1917855" y="1712880"/>
            <a:ext cx="4628223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nl-N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Begrippen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Consumentenomzet (incl. btw)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nl-NL" sz="2000" dirty="0">
                <a:solidFill>
                  <a:prstClr val="black"/>
                </a:solidFill>
                <a:latin typeface="Calibri" panose="020F0502020204030204"/>
                <a:cs typeface="Calibri"/>
              </a:rPr>
              <a:t>Bedrijfsomzet (excl. btw)</a:t>
            </a:r>
            <a:endParaRPr kumimoji="0" lang="nl-N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nl-NL" sz="2000" dirty="0">
                <a:solidFill>
                  <a:prstClr val="black"/>
                </a:solidFill>
                <a:latin typeface="Calibri" panose="020F0502020204030204"/>
                <a:cs typeface="Calibri"/>
              </a:rPr>
              <a:t>Inkoopwaarde van de omzet (IWO)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Brutowinst</a:t>
            </a:r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2D05C487-7FDA-4DD4-A64C-272352214795}"/>
              </a:ext>
            </a:extLst>
          </p:cNvPr>
          <p:cNvSpPr txBox="1">
            <a:spLocks/>
          </p:cNvSpPr>
          <p:nvPr/>
        </p:nvSpPr>
        <p:spPr bwMode="auto">
          <a:xfrm>
            <a:off x="603309" y="5736482"/>
            <a:ext cx="11241946" cy="32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nl-NL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3C8AD9AC-786C-41FA-8D3C-1F579EA9185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5AF66FF2-65B5-4E75-80FB-1AD095EE089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  <p:sp>
        <p:nvSpPr>
          <p:cNvPr id="18" name="Tijdelijke aanduiding voor inhoud 5">
            <a:extLst>
              <a:ext uri="{FF2B5EF4-FFF2-40B4-BE49-F238E27FC236}">
                <a16:creationId xmlns:a16="http://schemas.microsoft.com/office/drawing/2014/main" id="{D8729D5A-9FCE-424A-BA8D-CF5994EDB1B6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IBS Toetsing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Kennistoets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Ondernemingsplan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Vlog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72ADD984-4BEC-4118-974C-4F5B62A3377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  <p:graphicFrame>
        <p:nvGraphicFramePr>
          <p:cNvPr id="11" name="Tabel 13">
            <a:extLst>
              <a:ext uri="{FF2B5EF4-FFF2-40B4-BE49-F238E27FC236}">
                <a16:creationId xmlns:a16="http://schemas.microsoft.com/office/drawing/2014/main" id="{3B013591-C311-4B43-9976-B192921C3C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759020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rgbClr val="000644"/>
                          </a:solidFill>
                          <a:latin typeface="+mn-lt"/>
                          <a:ea typeface="+mn-ea"/>
                          <a:cs typeface="+mn-cs"/>
                        </a:rPr>
                        <a:t>Week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359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5905" y="1690688"/>
            <a:ext cx="8220075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663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4322591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indent="0">
              <a:buNone/>
            </a:pPr>
            <a:r>
              <a:rPr lang="nl-NL" sz="4000" dirty="0"/>
              <a:t>pagina 43 t/m 51</a:t>
            </a:r>
          </a:p>
          <a:p>
            <a:pPr marL="0" indent="0">
              <a:buNone/>
            </a:pPr>
            <a:r>
              <a:rPr lang="nl-NL" sz="4000" dirty="0"/>
              <a:t>11, 16, 20, 21, 26 en 32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Picture 4" descr="https://s.s-bol.com/imgbase0/imagebase3/large/FC/3/7/3/1/920000002247137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2115" y="2005006"/>
            <a:ext cx="2804886" cy="400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5478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20635"/>
          <a:stretch/>
        </p:blipFill>
        <p:spPr>
          <a:xfrm>
            <a:off x="3540468" y="1690688"/>
            <a:ext cx="5111063" cy="4267211"/>
          </a:xfrm>
          <a:prstGeom prst="rect">
            <a:avLst/>
          </a:prstGeom>
        </p:spPr>
      </p:pic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r>
              <a:rPr lang="nl-NL" sz="2800" i="1" dirty="0"/>
              <a:t>(pagina 36)</a:t>
            </a:r>
            <a:endParaRPr lang="nl-NL" sz="2000" i="1" dirty="0"/>
          </a:p>
        </p:txBody>
      </p:sp>
    </p:spTree>
    <p:extLst>
      <p:ext uri="{BB962C8B-B14F-4D97-AF65-F5344CB8AC3E}">
        <p14:creationId xmlns:p14="http://schemas.microsoft.com/office/powerpoint/2010/main" val="2620591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1517"/>
          <a:stretch/>
        </p:blipFill>
        <p:spPr>
          <a:xfrm>
            <a:off x="2063079" y="2220572"/>
            <a:ext cx="8065841" cy="2416855"/>
          </a:xfrm>
          <a:prstGeom prst="rect">
            <a:avLst/>
          </a:prstGeom>
        </p:spPr>
      </p:pic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r>
              <a:rPr lang="nl-NL" sz="2800" i="1" dirty="0"/>
              <a:t>(pagina 36)</a:t>
            </a:r>
            <a:endParaRPr lang="nl-NL" sz="2000" i="1" dirty="0"/>
          </a:p>
        </p:txBody>
      </p:sp>
    </p:spTree>
    <p:extLst>
      <p:ext uri="{BB962C8B-B14F-4D97-AF65-F5344CB8AC3E}">
        <p14:creationId xmlns:p14="http://schemas.microsoft.com/office/powerpoint/2010/main" val="40666085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indent="0">
              <a:buNone/>
            </a:pPr>
            <a:r>
              <a:rPr lang="nl-NL" sz="4000" dirty="0"/>
              <a:t>11) </a:t>
            </a:r>
            <a:r>
              <a:rPr lang="nl-NL" sz="3200" dirty="0"/>
              <a:t>Brutowinst als % van de Inkoopwaarde van de omzet (IWO) </a:t>
            </a:r>
            <a:endParaRPr lang="nl-NL" sz="2000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250457"/>
              </p:ext>
            </p:extLst>
          </p:nvPr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Omzet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€  125.000,-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€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€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30 %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132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indent="0">
              <a:buNone/>
            </a:pPr>
            <a:r>
              <a:rPr lang="nl-NL" sz="4000" dirty="0"/>
              <a:t>11) 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604934"/>
              </p:ext>
            </p:extLst>
          </p:nvPr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Omzet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€  125.000,00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130 %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€ 96.153,85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100 %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€ 28.846,15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30 %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278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indent="0">
              <a:buNone/>
            </a:pPr>
            <a:r>
              <a:rPr lang="nl-NL" sz="4000" dirty="0"/>
              <a:t>16) </a:t>
            </a:r>
            <a:r>
              <a:rPr lang="nl-NL" dirty="0"/>
              <a:t>Brutowinst als % van de omzet</a:t>
            </a:r>
            <a:endParaRPr lang="nl-NL" sz="1800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800821"/>
              </p:ext>
            </p:extLst>
          </p:nvPr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Omzet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€  125.000,-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60 %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5013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indent="0">
              <a:buNone/>
            </a:pPr>
            <a:r>
              <a:rPr lang="nl-NL" sz="4000" dirty="0"/>
              <a:t>16) 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/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Omzet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 125.000,-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100  %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 75.000,-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60 %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 50.000,-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40 %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3889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indent="0">
              <a:buNone/>
            </a:pPr>
            <a:r>
              <a:rPr lang="nl-NL" sz="4000" dirty="0"/>
              <a:t>20) </a:t>
            </a:r>
            <a:r>
              <a:rPr lang="nl-NL" dirty="0"/>
              <a:t>Brutowinst als % van de omzet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/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Omzet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 348.798,-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33 %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99717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indent="0">
              <a:buNone/>
            </a:pPr>
            <a:r>
              <a:rPr lang="nl-NL" sz="4000" dirty="0"/>
              <a:t>20) 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716081"/>
              </p:ext>
            </p:extLst>
          </p:nvPr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Omzet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€  348.798,00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100 %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€ 233.694,66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67 %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€ 115.103,34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33 %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726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02229" y="725714"/>
            <a:ext cx="9144000" cy="1946728"/>
          </a:xfrm>
        </p:spPr>
        <p:txBody>
          <a:bodyPr anchor="ctr">
            <a:normAutofit fontScale="90000"/>
          </a:bodyPr>
          <a:lstStyle/>
          <a:p>
            <a:r>
              <a:rPr lang="nl-NL" b="1" dirty="0"/>
              <a:t>Financieel Management</a:t>
            </a:r>
            <a:br>
              <a:rPr lang="nl-NL" b="1" dirty="0"/>
            </a:br>
            <a:br>
              <a:rPr lang="nl-NL" b="1" dirty="0"/>
            </a:br>
            <a:r>
              <a:rPr lang="nl-NL" sz="4000" b="1" dirty="0"/>
              <a:t>Exploitatiebegroting en brutowinst</a:t>
            </a:r>
            <a:br>
              <a:rPr lang="nl-NL" b="1" dirty="0"/>
            </a:br>
            <a:endParaRPr lang="nl-NL" sz="3600" dirty="0"/>
          </a:p>
        </p:txBody>
      </p:sp>
      <p:pic>
        <p:nvPicPr>
          <p:cNvPr id="1026" name="Picture 2" descr="Zorgeloze administratie voor een vast bedrag per maand - Finance MKB">
            <a:extLst>
              <a:ext uri="{FF2B5EF4-FFF2-40B4-BE49-F238E27FC236}">
                <a16:creationId xmlns:a16="http://schemas.microsoft.com/office/drawing/2014/main" id="{6DFC8067-FA80-40AE-B7C7-70529CC61A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9878" y="2561902"/>
            <a:ext cx="6872243" cy="3247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indent="0">
              <a:buNone/>
            </a:pPr>
            <a:r>
              <a:rPr lang="nl-NL" sz="4000" dirty="0"/>
              <a:t>21) </a:t>
            </a:r>
            <a:r>
              <a:rPr lang="nl-NL" dirty="0">
                <a:solidFill>
                  <a:prstClr val="black"/>
                </a:solidFill>
              </a:rPr>
              <a:t>Brutowinst als % van de omzet</a:t>
            </a:r>
            <a:endParaRPr lang="nl-NL" sz="4000" dirty="0"/>
          </a:p>
          <a:p>
            <a:pPr marL="0" indent="0">
              <a:buNone/>
            </a:pPr>
            <a:r>
              <a:rPr lang="nl-NL" sz="4000" dirty="0"/>
              <a:t> 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/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Omzet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€ 74.525,-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€ 35,772,-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72765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indent="0">
              <a:buNone/>
            </a:pPr>
            <a:r>
              <a:rPr lang="nl-NL" sz="4000" dirty="0"/>
              <a:t>21) 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/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Omzet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€ 74.525,-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100 %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€ 35,772,-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 48 %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€ 38.753,-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52 %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97471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lvl="0" indent="0">
              <a:buNone/>
            </a:pPr>
            <a:r>
              <a:rPr lang="nl-NL" sz="4000" dirty="0"/>
              <a:t>32) </a:t>
            </a:r>
            <a:r>
              <a:rPr lang="nl-NL" sz="3200" dirty="0">
                <a:solidFill>
                  <a:prstClr val="black"/>
                </a:solidFill>
              </a:rPr>
              <a:t>Brutowinst als % van de Inkoopwaarde van de omzet (IWO) </a:t>
            </a:r>
            <a:endParaRPr lang="nl-NL" sz="20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928804"/>
              </p:ext>
            </p:extLst>
          </p:nvPr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Omzet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 98.540,-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25 %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3461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indent="0">
              <a:buNone/>
            </a:pPr>
            <a:r>
              <a:rPr lang="nl-NL" sz="4000" dirty="0"/>
              <a:t>32)  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25773"/>
              </p:ext>
            </p:extLst>
          </p:nvPr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Omzet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€ 123.175,-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125 %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 98.540,-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100 %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€  24.635,-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25 %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0810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40625" y="404351"/>
            <a:ext cx="9144000" cy="2330449"/>
          </a:xfrm>
        </p:spPr>
        <p:txBody>
          <a:bodyPr anchor="ctr"/>
          <a:lstStyle/>
          <a:p>
            <a:r>
              <a:rPr lang="nl-NL" b="1" dirty="0"/>
              <a:t>Financieel Management</a:t>
            </a:r>
            <a:br>
              <a:rPr lang="nl-NL" b="1" dirty="0"/>
            </a:br>
            <a:endParaRPr lang="nl-NL" sz="3600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86400A96-63C1-4F79-9BEA-8401DA247E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0684" y="1874862"/>
            <a:ext cx="4643882" cy="31082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5CFD101F-5BB1-46B8-96AA-816985F18A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6619944"/>
              </p:ext>
            </p:extLst>
          </p:nvPr>
        </p:nvGraphicFramePr>
        <p:xfrm>
          <a:off x="2442815" y="4205311"/>
          <a:ext cx="7339620" cy="1568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046283" imgH="1291937" progId="Word.Document.12">
                  <p:embed/>
                </p:oleObj>
              </mc:Choice>
              <mc:Fallback>
                <p:oleObj name="Document" r:id="rId3" imgW="6046283" imgH="1291937" progId="Word.Document.12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5CFD101F-5BB1-46B8-96AA-816985F18AF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42815" y="4205311"/>
                        <a:ext cx="7339620" cy="156850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6245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03443"/>
            <a:ext cx="10515600" cy="4322591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Overzicht dat inzichtelijk maakt of je verlies of winst maakt (excl. btw)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>
                <a:solidFill>
                  <a:prstClr val="black"/>
                </a:solidFill>
              </a:rPr>
              <a:t>Exploitatie</a:t>
            </a:r>
            <a:r>
              <a:rPr lang="nl-NL" i="1" dirty="0">
                <a:solidFill>
                  <a:srgbClr val="0070C0"/>
                </a:solidFill>
              </a:rPr>
              <a:t>begroting</a:t>
            </a:r>
            <a:r>
              <a:rPr lang="nl-NL" dirty="0">
                <a:solidFill>
                  <a:prstClr val="black"/>
                </a:solidFill>
              </a:rPr>
              <a:t> (de komende periode)</a:t>
            </a:r>
            <a:r>
              <a:rPr lang="nl-NL" dirty="0"/>
              <a:t> </a:t>
            </a:r>
          </a:p>
          <a:p>
            <a:r>
              <a:rPr lang="nl-NL" dirty="0"/>
              <a:t>Exploitatie</a:t>
            </a:r>
            <a:r>
              <a:rPr lang="nl-NL" i="1" dirty="0">
                <a:solidFill>
                  <a:srgbClr val="0070C0"/>
                </a:solidFill>
              </a:rPr>
              <a:t>overzicht</a:t>
            </a:r>
            <a:r>
              <a:rPr lang="nl-NL" i="1" dirty="0"/>
              <a:t> </a:t>
            </a:r>
            <a:r>
              <a:rPr lang="nl-NL" dirty="0"/>
              <a:t>(de afgelopen periode)</a:t>
            </a:r>
          </a:p>
          <a:p>
            <a:endParaRPr lang="nl-NL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2050" name="Picture 2" descr="Afbeeldingsresultaat voor winst verli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1305" y="2352113"/>
            <a:ext cx="2812495" cy="281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3195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20635"/>
          <a:stretch/>
        </p:blipFill>
        <p:spPr>
          <a:xfrm>
            <a:off x="3540468" y="1690688"/>
            <a:ext cx="5111063" cy="4267211"/>
          </a:xfrm>
          <a:prstGeom prst="rect">
            <a:avLst/>
          </a:prstGeom>
        </p:spPr>
      </p:pic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</p:spTree>
    <p:extLst>
      <p:ext uri="{BB962C8B-B14F-4D97-AF65-F5344CB8AC3E}">
        <p14:creationId xmlns:p14="http://schemas.microsoft.com/office/powerpoint/2010/main" val="2698300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1517"/>
          <a:stretch/>
        </p:blipFill>
        <p:spPr>
          <a:xfrm>
            <a:off x="2063079" y="1879374"/>
            <a:ext cx="8065841" cy="2416855"/>
          </a:xfrm>
          <a:prstGeom prst="rect">
            <a:avLst/>
          </a:prstGeom>
        </p:spPr>
      </p:pic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</p:spTree>
    <p:extLst>
      <p:ext uri="{BB962C8B-B14F-4D97-AF65-F5344CB8AC3E}">
        <p14:creationId xmlns:p14="http://schemas.microsoft.com/office/powerpoint/2010/main" val="3834294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2820003" y="3212356"/>
            <a:ext cx="10515600" cy="1154299"/>
          </a:xfrm>
        </p:spPr>
        <p:txBody>
          <a:bodyPr/>
          <a:lstStyle/>
          <a:p>
            <a:r>
              <a:rPr lang="nl-NL" dirty="0"/>
              <a:t>Omzet inclusief BTW (</a:t>
            </a:r>
            <a:r>
              <a:rPr lang="nl-NL" b="1" dirty="0"/>
              <a:t>consumenten</a:t>
            </a:r>
            <a:r>
              <a:rPr lang="nl-NL" dirty="0"/>
              <a:t>omzet)</a:t>
            </a:r>
          </a:p>
          <a:p>
            <a:r>
              <a:rPr lang="nl-NL" dirty="0"/>
              <a:t>Omzet exclusief BTW (</a:t>
            </a:r>
            <a:r>
              <a:rPr lang="nl-NL" b="1" dirty="0"/>
              <a:t>bedrijfs</a:t>
            </a:r>
            <a:r>
              <a:rPr lang="nl-NL" dirty="0"/>
              <a:t>omzet)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C3C734B6-F8A4-4766-945F-CEC0391BD074}"/>
              </a:ext>
            </a:extLst>
          </p:cNvPr>
          <p:cNvSpPr txBox="1"/>
          <p:nvPr/>
        </p:nvSpPr>
        <p:spPr>
          <a:xfrm>
            <a:off x="2578337" y="1963291"/>
            <a:ext cx="70353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nl-NL" sz="4000" b="1" dirty="0">
                <a:solidFill>
                  <a:srgbClr val="0070C0"/>
                </a:solidFill>
              </a:rPr>
              <a:t>Omzet = </a:t>
            </a:r>
            <a:r>
              <a:rPr lang="nl-NL" sz="4000" b="1" dirty="0">
                <a:solidFill>
                  <a:srgbClr val="FFC000"/>
                </a:solidFill>
              </a:rPr>
              <a:t>afzet</a:t>
            </a:r>
            <a:r>
              <a:rPr lang="nl-NL" sz="4000" b="1" dirty="0">
                <a:solidFill>
                  <a:srgbClr val="0070C0"/>
                </a:solidFill>
              </a:rPr>
              <a:t> x </a:t>
            </a:r>
            <a:r>
              <a:rPr lang="nl-NL" sz="4000" b="1" dirty="0">
                <a:solidFill>
                  <a:srgbClr val="FF0000"/>
                </a:solidFill>
              </a:rPr>
              <a:t>verkoopprijs</a:t>
            </a:r>
          </a:p>
        </p:txBody>
      </p:sp>
    </p:spTree>
    <p:extLst>
      <p:ext uri="{BB962C8B-B14F-4D97-AF65-F5344CB8AC3E}">
        <p14:creationId xmlns:p14="http://schemas.microsoft.com/office/powerpoint/2010/main" val="2414934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C3C734B6-F8A4-4766-945F-CEC0391BD074}"/>
              </a:ext>
            </a:extLst>
          </p:cNvPr>
          <p:cNvSpPr txBox="1"/>
          <p:nvPr/>
        </p:nvSpPr>
        <p:spPr>
          <a:xfrm>
            <a:off x="2150869" y="2014566"/>
            <a:ext cx="789026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nl-NL" sz="4000" b="1" dirty="0">
                <a:solidFill>
                  <a:srgbClr val="0070C0"/>
                </a:solidFill>
              </a:rPr>
              <a:t>Inkoopwaarde van de omzet (IWO)</a:t>
            </a:r>
            <a:endParaRPr lang="nl-NL" sz="4000" b="1" dirty="0">
              <a:solidFill>
                <a:srgbClr val="FF0000"/>
              </a:solidFill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130D4AB7-7DB0-4ECC-B4AE-20D53D9C2809}"/>
              </a:ext>
            </a:extLst>
          </p:cNvPr>
          <p:cNvSpPr txBox="1"/>
          <p:nvPr/>
        </p:nvSpPr>
        <p:spPr>
          <a:xfrm>
            <a:off x="3047287" y="3427663"/>
            <a:ext cx="60974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70C0"/>
                </a:solidFill>
              </a:rPr>
              <a:t>IWO = </a:t>
            </a:r>
            <a:r>
              <a:rPr lang="nl-NL" sz="4000" b="1" dirty="0">
                <a:solidFill>
                  <a:srgbClr val="FFC000"/>
                </a:solidFill>
              </a:rPr>
              <a:t>afzet</a:t>
            </a:r>
            <a:r>
              <a:rPr lang="nl-NL" sz="4000" b="1" dirty="0">
                <a:solidFill>
                  <a:srgbClr val="0070C0"/>
                </a:solidFill>
              </a:rPr>
              <a:t> x </a:t>
            </a:r>
            <a:r>
              <a:rPr lang="nl-NL" sz="4000" b="1" dirty="0">
                <a:solidFill>
                  <a:srgbClr val="FF0000"/>
                </a:solidFill>
              </a:rPr>
              <a:t>inkoopprijs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231111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286378"/>
              </p:ext>
            </p:extLst>
          </p:nvPr>
        </p:nvGraphicFramePr>
        <p:xfrm>
          <a:off x="2315028" y="2415667"/>
          <a:ext cx="7561943" cy="2342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1377">
                  <a:extLst>
                    <a:ext uri="{9D8B030D-6E8A-4147-A177-3AD203B41FA5}">
                      <a16:colId xmlns:a16="http://schemas.microsoft.com/office/drawing/2014/main" val="4149693032"/>
                    </a:ext>
                  </a:extLst>
                </a:gridCol>
                <a:gridCol w="1935379">
                  <a:extLst>
                    <a:ext uri="{9D8B030D-6E8A-4147-A177-3AD203B41FA5}">
                      <a16:colId xmlns:a16="http://schemas.microsoft.com/office/drawing/2014/main" val="2000928113"/>
                    </a:ext>
                  </a:extLst>
                </a:gridCol>
                <a:gridCol w="2015187">
                  <a:extLst>
                    <a:ext uri="{9D8B030D-6E8A-4147-A177-3AD203B41FA5}">
                      <a16:colId xmlns:a16="http://schemas.microsoft.com/office/drawing/2014/main" val="798354109"/>
                    </a:ext>
                  </a:extLst>
                </a:gridCol>
              </a:tblGrid>
              <a:tr h="468570">
                <a:tc>
                  <a:txBody>
                    <a:bodyPr/>
                    <a:lstStyle/>
                    <a:p>
                      <a:r>
                        <a:rPr lang="nl-NL" dirty="0"/>
                        <a:t>Omzet inclusief btw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6809133"/>
                  </a:ext>
                </a:extLst>
              </a:tr>
              <a:tr h="468570">
                <a:tc>
                  <a:txBody>
                    <a:bodyPr/>
                    <a:lstStyle/>
                    <a:p>
                      <a:r>
                        <a:rPr lang="nl-NL" dirty="0"/>
                        <a:t>Btw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341157"/>
                  </a:ext>
                </a:extLst>
              </a:tr>
              <a:tr h="468570">
                <a:tc>
                  <a:txBody>
                    <a:bodyPr/>
                    <a:lstStyle/>
                    <a:p>
                      <a:r>
                        <a:rPr lang="nl-NL" dirty="0"/>
                        <a:t>Omzet exclusief</a:t>
                      </a:r>
                      <a:r>
                        <a:rPr lang="nl-NL" baseline="0" dirty="0"/>
                        <a:t> btw</a:t>
                      </a:r>
                      <a:endParaRPr lang="nl-N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1510475"/>
                  </a:ext>
                </a:extLst>
              </a:tr>
              <a:tr h="468570">
                <a:tc>
                  <a:txBody>
                    <a:bodyPr/>
                    <a:lstStyle/>
                    <a:p>
                      <a:r>
                        <a:rPr lang="nl-NL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4620405"/>
                  </a:ext>
                </a:extLst>
              </a:tr>
              <a:tr h="468570">
                <a:tc>
                  <a:txBody>
                    <a:bodyPr/>
                    <a:lstStyle/>
                    <a:p>
                      <a:r>
                        <a:rPr lang="nl-NL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658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88515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3" ma:contentTypeDescription="Een nieuw document maken." ma:contentTypeScope="" ma:versionID="bd0271150be9f8e9bec974e355b2f8a7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59377b08247893b8b844217c25199b5d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0C04ABD-67C4-4B77-BE87-0B4BC51B09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7479A4-EC1D-4BD1-84A2-D8F39352ACF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FD9BA0-7238-4320-82EA-48F5D5C5E07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554</Words>
  <Application>Microsoft Office PowerPoint</Application>
  <PresentationFormat>Breedbeeld</PresentationFormat>
  <Paragraphs>231</Paragraphs>
  <Slides>23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Kantoorthema</vt:lpstr>
      <vt:lpstr>1_Kantoorthema</vt:lpstr>
      <vt:lpstr>Document</vt:lpstr>
      <vt:lpstr>Financiën</vt:lpstr>
      <vt:lpstr>Financieel Management  Exploitatiebegroting en brutowinst </vt:lpstr>
      <vt:lpstr>Financieel Management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(pagina 36)</vt:lpstr>
      <vt:lpstr>Exploitatiebegroting     (pagina 36)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Marktverkenning</dc:title>
  <dc:creator>Thomas Noordeloos</dc:creator>
  <cp:lastModifiedBy>Thomas Noordeloos</cp:lastModifiedBy>
  <cp:revision>3</cp:revision>
  <dcterms:created xsi:type="dcterms:W3CDTF">2021-11-25T12:19:46Z</dcterms:created>
  <dcterms:modified xsi:type="dcterms:W3CDTF">2021-12-07T11:01:58Z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</Properties>
</file>